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04" r:id="rId2"/>
    <p:sldId id="305" r:id="rId3"/>
    <p:sldId id="306" r:id="rId4"/>
    <p:sldId id="307" r:id="rId5"/>
    <p:sldId id="310" r:id="rId6"/>
    <p:sldId id="308" r:id="rId7"/>
    <p:sldId id="295" r:id="rId8"/>
    <p:sldId id="296" r:id="rId9"/>
    <p:sldId id="309" r:id="rId10"/>
    <p:sldId id="287" r:id="rId11"/>
    <p:sldId id="288" r:id="rId12"/>
    <p:sldId id="311" r:id="rId13"/>
    <p:sldId id="284" r:id="rId14"/>
    <p:sldId id="314" r:id="rId15"/>
    <p:sldId id="312" r:id="rId16"/>
    <p:sldId id="31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1"/>
    <p:restoredTop sz="92526"/>
  </p:normalViewPr>
  <p:slideViewPr>
    <p:cSldViewPr snapToGrid="0" snapToObjects="1">
      <p:cViewPr varScale="1">
        <p:scale>
          <a:sx n="59" d="100"/>
          <a:sy n="59" d="100"/>
        </p:scale>
        <p:origin x="9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5357F-36BC-8B4D-9902-0524CD44E87D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C264C-5674-0D48-A921-30D7F3AA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74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339D3648-80E8-4622-B957-E80D9FE35EF9}" type="slidenum">
              <a:rPr lang="en-GB" altLang="en-US">
                <a:latin typeface="Arial" panose="020B0604020202020204" pitchFamily="34" charset="0"/>
              </a:rPr>
              <a:pPr/>
              <a:t>7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443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A92834A-EAA6-4F2E-AEC1-3A0E67DC5DB0}" type="slidenum">
              <a:rPr lang="en-GB" altLang="en-US">
                <a:latin typeface="Arial" panose="020B0604020202020204" pitchFamily="34" charset="0"/>
              </a:rPr>
              <a:pPr/>
              <a:t>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810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0E7FCE02-7BA9-452E-8FCE-3AC8E54E0100}" type="slidenum">
              <a:rPr lang="en-GB" altLang="en-US">
                <a:latin typeface="Arial" panose="020B0604020202020204" pitchFamily="34" charset="0"/>
              </a:rPr>
              <a:pPr/>
              <a:t>10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153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B9604A9-AE1A-47CA-9FD6-CD9F75F5A1FD}" type="slidenum">
              <a:rPr lang="en-GB" altLang="en-US">
                <a:latin typeface="Arial" panose="020B0604020202020204" pitchFamily="34" charset="0"/>
              </a:rPr>
              <a:pPr/>
              <a:t>11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94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6288257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Staging the Passion on TV</a:t>
            </a:r>
            <a:br>
              <a:rPr 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i="1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sz="24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14400" y="3796496"/>
            <a:ext cx="7313613" cy="3223281"/>
          </a:xfrm>
        </p:spPr>
        <p:txBody>
          <a:bodyPr/>
          <a:lstStyle/>
          <a:p>
            <a:pPr marL="0" lvl="0" indent="0">
              <a:spcBef>
                <a:spcPts val="0"/>
              </a:spcBef>
              <a:buSzTx/>
              <a:buNone/>
              <a:defRPr/>
            </a:pPr>
            <a:endParaRPr lang="en-US" i="1" dirty="0"/>
          </a:p>
          <a:p>
            <a:pPr marL="0" lvl="0" indent="0">
              <a:spcBef>
                <a:spcPts val="0"/>
              </a:spcBef>
              <a:buSzTx/>
              <a:buNone/>
              <a:defRPr/>
            </a:pPr>
            <a:endParaRPr lang="en-US" i="1" dirty="0"/>
          </a:p>
          <a:p>
            <a:pPr marL="0" lvl="0" indent="0">
              <a:spcBef>
                <a:spcPts val="0"/>
              </a:spcBef>
              <a:buSzTx/>
              <a:buNone/>
              <a:defRPr/>
            </a:pPr>
            <a:endParaRPr lang="en-US" i="1" dirty="0"/>
          </a:p>
          <a:p>
            <a:pPr marL="0" lvl="0" indent="0">
              <a:spcBef>
                <a:spcPts val="0"/>
              </a:spcBef>
              <a:buSzTx/>
              <a:buNone/>
              <a:defRPr/>
            </a:pPr>
            <a:endParaRPr lang="en-US" i="1" dirty="0"/>
          </a:p>
          <a:p>
            <a:pPr marL="0" lvl="0" indent="0">
              <a:spcBef>
                <a:spcPts val="0"/>
              </a:spcBef>
              <a:buSzTx/>
              <a:buNone/>
              <a:defRPr/>
            </a:pPr>
            <a:endParaRPr lang="en-US" i="1" dirty="0"/>
          </a:p>
          <a:p>
            <a:pPr marL="0" lvl="0" indent="0" algn="ctr">
              <a:spcBef>
                <a:spcPts val="0"/>
              </a:spcBef>
              <a:buSzTx/>
              <a:buNone/>
              <a:defRPr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Helen K Bond, University of Edinburgh</a:t>
            </a:r>
            <a:br>
              <a:rPr lang="en-US" i="1" dirty="0"/>
            </a:b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657" y="1785257"/>
            <a:ext cx="5225143" cy="375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79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/>
              <a:t>‘The Gospel Account’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/>
              <a:t>Jesus is arrested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/>
              <a:t>Brief interview before the High Priest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/>
              <a:t>Longer trial before Jewish council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/>
              <a:t>Condemned of blasphemy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/>
              <a:t>Passed to Pontius Pilate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/>
              <a:t>Sent to Herod Antipas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/>
              <a:t>Pilate washes his hands, the people cry ‘his blood be on us and on our children’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/>
              <a:t>Pilate sends Jesus to the cross</a:t>
            </a:r>
          </a:p>
        </p:txBody>
      </p:sp>
    </p:spTree>
    <p:extLst>
      <p:ext uri="{BB962C8B-B14F-4D97-AF65-F5344CB8AC3E}">
        <p14:creationId xmlns:p14="http://schemas.microsoft.com/office/powerpoint/2010/main" val="60025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/>
              <a:t>‘The Gospel Account’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/>
              <a:t>Jesus is arrested</a:t>
            </a:r>
            <a:endParaRPr lang="en-GB" altLang="en-US" sz="2800" b="1"/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/>
              <a:t>Brief interview before the High Priest </a:t>
            </a:r>
            <a:r>
              <a:rPr lang="en-GB" altLang="en-US" sz="2800" b="1"/>
              <a:t>(only Jn)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/>
              <a:t>Longer trial before Jewish council </a:t>
            </a:r>
            <a:r>
              <a:rPr lang="en-GB" altLang="en-US" sz="2800" b="1"/>
              <a:t>(Mk, Mt)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/>
              <a:t>Condemned of blasphemy </a:t>
            </a:r>
            <a:r>
              <a:rPr lang="en-GB" altLang="en-US" sz="2800" b="1"/>
              <a:t>(Mk, Mt)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/>
              <a:t>Passed to Pontius Pilate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/>
              <a:t>Sent to Herod Antipas </a:t>
            </a:r>
            <a:r>
              <a:rPr lang="en-GB" altLang="en-US" sz="2800" b="1"/>
              <a:t>(only in Luke)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/>
              <a:t>Pilate washes his hands, the people cry ‘his blood be on us and on our children’ </a:t>
            </a:r>
            <a:r>
              <a:rPr lang="en-GB" altLang="en-US" sz="2800" b="1"/>
              <a:t>(only Mt)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/>
              <a:t>Pilate sends Jesus to the cross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GB" altLang="en-US" sz="2800"/>
          </a:p>
        </p:txBody>
      </p:sp>
    </p:spTree>
    <p:extLst>
      <p:ext uri="{BB962C8B-B14F-4D97-AF65-F5344CB8AC3E}">
        <p14:creationId xmlns:p14="http://schemas.microsoft.com/office/powerpoint/2010/main" val="554601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F01C4-772B-3C4E-91BB-CBEFAD2E9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03237"/>
            <a:ext cx="7313613" cy="2566533"/>
          </a:xfrm>
        </p:spPr>
        <p:txBody>
          <a:bodyPr/>
          <a:lstStyle/>
          <a:p>
            <a:r>
              <a:rPr lang="en-US" dirty="0"/>
              <a:t>Challenge 2: Brevity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41021-A099-C84D-8417-60515FFA8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41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Background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4171" y="1533378"/>
            <a:ext cx="3859214" cy="5252383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FDD9BD-6956-C244-90BC-1E7FD4019D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85" y="1563954"/>
            <a:ext cx="4502150" cy="2428891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07384C24-9332-8247-9302-0A9EB818C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85" y="3992845"/>
            <a:ext cx="4502150" cy="279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30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2AE7-D264-654F-A8A2-FCBA9FC4D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Clothing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9E2D2B-3A77-FE41-A0B8-919991D871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92877" y="1735138"/>
            <a:ext cx="2743199" cy="4847731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A558377-BDBB-1F41-A657-621AFAE2E0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69131" y="1735137"/>
            <a:ext cx="3873372" cy="4847731"/>
          </a:xfrm>
        </p:spPr>
      </p:pic>
    </p:spTree>
    <p:extLst>
      <p:ext uri="{BB962C8B-B14F-4D97-AF65-F5344CB8AC3E}">
        <p14:creationId xmlns:p14="http://schemas.microsoft.com/office/powerpoint/2010/main" val="1386927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F5B70-4101-5648-AA64-72EE31636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3: Anti-Jewishness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732099F-B146-DC46-AD79-3ADF1258B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" y="2198914"/>
            <a:ext cx="8077199" cy="4332515"/>
          </a:xfrm>
        </p:spPr>
      </p:pic>
    </p:spTree>
    <p:extLst>
      <p:ext uri="{BB962C8B-B14F-4D97-AF65-F5344CB8AC3E}">
        <p14:creationId xmlns:p14="http://schemas.microsoft.com/office/powerpoint/2010/main" val="2722059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41992-C69E-DC47-AD17-64D6B31A4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48061-2780-9F49-9EB9-3481B01B8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4969" y="1976284"/>
            <a:ext cx="4276238" cy="4056062"/>
          </a:xfrm>
        </p:spPr>
        <p:txBody>
          <a:bodyPr>
            <a:noAutofit/>
          </a:bodyPr>
          <a:lstStyle/>
          <a:p>
            <a:r>
              <a:rPr lang="en-US" sz="2800" dirty="0"/>
              <a:t>Non-canonical literature</a:t>
            </a:r>
          </a:p>
          <a:p>
            <a:pPr lvl="1"/>
            <a:r>
              <a:rPr lang="en-US" sz="2800" dirty="0"/>
              <a:t>Acts of Pilate</a:t>
            </a:r>
          </a:p>
          <a:p>
            <a:pPr lvl="1"/>
            <a:r>
              <a:rPr lang="en-US" sz="2800" dirty="0"/>
              <a:t>Gospel of Peter</a:t>
            </a:r>
          </a:p>
          <a:p>
            <a:pPr lvl="1"/>
            <a:r>
              <a:rPr lang="en-US" sz="2800" dirty="0"/>
              <a:t>Letters from Pilate to the Emperor</a:t>
            </a:r>
          </a:p>
          <a:p>
            <a:pPr lvl="1"/>
            <a:r>
              <a:rPr lang="en-US" sz="2800" dirty="0"/>
              <a:t>Passion plays themselves</a:t>
            </a:r>
          </a:p>
          <a:p>
            <a:r>
              <a:rPr lang="en-US" sz="2800" dirty="0"/>
              <a:t>Always reinterpreting/ making relevant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2DC7EAB-AA3D-3D40-9D67-477836ADBD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78476" y="1976284"/>
            <a:ext cx="3746091" cy="3814917"/>
          </a:xfrm>
        </p:spPr>
      </p:pic>
    </p:spTree>
    <p:extLst>
      <p:ext uri="{BB962C8B-B14F-4D97-AF65-F5344CB8AC3E}">
        <p14:creationId xmlns:p14="http://schemas.microsoft.com/office/powerpoint/2010/main" val="3464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63743-C304-9545-9378-F14C90A9D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541156-DF12-4D43-8A4C-138D7E02D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28" y="327818"/>
            <a:ext cx="4056856" cy="248069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E4D7BE-1D34-C341-8616-16D32EA7E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56" y="505392"/>
            <a:ext cx="3976801" cy="6134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F62B45-F005-AD41-A1D0-7DEA20EE1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60" y="2983933"/>
            <a:ext cx="2959724" cy="36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44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BF579-D1CB-F847-8221-26677A18D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6F4CE2-33EC-4249-AB77-6D83D8B7B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444500"/>
            <a:ext cx="5441383" cy="262609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B0886E-A70C-E545-A415-529C788DC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554" y="503238"/>
            <a:ext cx="3352688" cy="608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64540B-6875-8741-B751-6B35A32ADE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0" y="3129332"/>
            <a:ext cx="5441383" cy="34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24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767B6-22A1-B849-A193-1B4C8BF4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25734F-7E61-E843-AB6B-8CEC1AD17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548743" cy="436823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B45D03-AAC9-4545-B18F-30033EA48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71" y="0"/>
            <a:ext cx="5310642" cy="66472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D44B4F-FBCC-604E-A4F1-90B1DA3A84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68233"/>
            <a:ext cx="3548743" cy="248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15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F1DE6-FA18-A348-9B65-1ADB89DF9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03237"/>
            <a:ext cx="7313613" cy="3437391"/>
          </a:xfrm>
        </p:spPr>
        <p:txBody>
          <a:bodyPr/>
          <a:lstStyle/>
          <a:p>
            <a:r>
              <a:rPr lang="en-US" dirty="0"/>
              <a:t>Challenge I: Differences between the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86C21-0F0C-2A4F-8C7F-02C34717D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2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65794-42B5-8745-B845-2BFA7939F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Mark: Self-denial and a slave’s death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F13575-A391-3C4D-B28B-4D0E06DC10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5273" y="1735139"/>
            <a:ext cx="3302441" cy="449149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28D253-2C8F-0D4B-8C66-CE1696AC3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1886" y="1735139"/>
            <a:ext cx="4789714" cy="4861604"/>
          </a:xfrm>
        </p:spPr>
        <p:txBody>
          <a:bodyPr>
            <a:noAutofit/>
          </a:bodyPr>
          <a:lstStyle/>
          <a:p>
            <a:r>
              <a:rPr lang="en-US" sz="2800" dirty="0"/>
              <a:t>Jesus’ teaching in Mark concerns denying oneself</a:t>
            </a:r>
          </a:p>
          <a:p>
            <a:r>
              <a:rPr lang="en-US" sz="2800" dirty="0"/>
              <a:t>Jesus dies a slave’s death on the cross; miserable, pitiable end. </a:t>
            </a:r>
          </a:p>
          <a:p>
            <a:r>
              <a:rPr lang="en-US" sz="2800" dirty="0"/>
              <a:t>Alone, abandoned (apparently even by God)</a:t>
            </a:r>
          </a:p>
          <a:p>
            <a:r>
              <a:rPr lang="en-US" sz="2800" dirty="0"/>
              <a:t>Needs a series of prodigies and the resurrection to redeem it.</a:t>
            </a:r>
          </a:p>
        </p:txBody>
      </p:sp>
    </p:spTree>
    <p:extLst>
      <p:ext uri="{BB962C8B-B14F-4D97-AF65-F5344CB8AC3E}">
        <p14:creationId xmlns:p14="http://schemas.microsoft.com/office/powerpoint/2010/main" val="268737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4000"/>
              <a:t>Matthew: A community in dispute with the Jewish synagogue</a:t>
            </a:r>
          </a:p>
        </p:txBody>
      </p:sp>
      <p:pic>
        <p:nvPicPr>
          <p:cNvPr id="22531" name="Picture 4" descr="pilate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" y="1877465"/>
            <a:ext cx="4109811" cy="45015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4FA47E-4FD4-5E40-8601-F9345E966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9925" y="1877464"/>
            <a:ext cx="4468132" cy="4675735"/>
          </a:xfrm>
        </p:spPr>
        <p:txBody>
          <a:bodyPr>
            <a:noAutofit/>
          </a:bodyPr>
          <a:lstStyle/>
          <a:p>
            <a:r>
              <a:rPr lang="en-US" sz="2400" dirty="0"/>
              <a:t>Theme of guilt for the death of Jesus runs through Matthew’s account.</a:t>
            </a:r>
          </a:p>
          <a:p>
            <a:r>
              <a:rPr lang="en-US" sz="2400" dirty="0"/>
              <a:t>Pilate’s wife’s dream.</a:t>
            </a:r>
          </a:p>
          <a:p>
            <a:r>
              <a:rPr lang="en-US" sz="2400" dirty="0"/>
              <a:t>Pilate washes his hands, says he’s innocent of Jesus’ blood.</a:t>
            </a:r>
          </a:p>
          <a:p>
            <a:r>
              <a:rPr lang="en-US" sz="2400" dirty="0"/>
              <a:t>‘All the (Jewish) people’ say ‘His blood be on us and on our children’</a:t>
            </a:r>
          </a:p>
        </p:txBody>
      </p:sp>
    </p:spTree>
    <p:extLst>
      <p:ext uri="{BB962C8B-B14F-4D97-AF65-F5344CB8AC3E}">
        <p14:creationId xmlns:p14="http://schemas.microsoft.com/office/powerpoint/2010/main" val="519265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4000"/>
              <a:t>Luke: Christianity is perfectly compatible with Rome; innocence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8DC710-27A4-D54F-99EE-B5FD08684C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3BC6C-1E4F-B941-BFAA-2F642A00A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35138"/>
            <a:ext cx="3566160" cy="453707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More formal trial with specific charges</a:t>
            </a:r>
          </a:p>
          <a:p>
            <a:r>
              <a:rPr lang="en-US" sz="2800" dirty="0"/>
              <a:t>Pilate three times declares Jesus innocent</a:t>
            </a:r>
          </a:p>
          <a:p>
            <a:r>
              <a:rPr lang="en-US" sz="2800" dirty="0"/>
              <a:t>Trial before Herod Antipas (2 witnesses to his innocence)</a:t>
            </a:r>
          </a:p>
          <a:p>
            <a:r>
              <a:rPr lang="en-US" sz="2800" dirty="0"/>
              <a:t>Jesus dies forgiving enemies</a:t>
            </a:r>
          </a:p>
        </p:txBody>
      </p:sp>
      <p:pic>
        <p:nvPicPr>
          <p:cNvPr id="24580" name="Picture 4" descr="Antip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" y="1735139"/>
            <a:ext cx="400558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7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B7D3-73D0-804D-9338-C30D1FA4E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John: lifting up the Son in Glory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BD3C6D-857F-DA47-81B2-A8DF4539D3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3" y="1848350"/>
            <a:ext cx="3526971" cy="4247649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366FE7-7AC4-B64B-8C17-A24A17442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7033" y="1848349"/>
            <a:ext cx="4366224" cy="4574221"/>
          </a:xfrm>
        </p:spPr>
        <p:txBody>
          <a:bodyPr>
            <a:noAutofit/>
          </a:bodyPr>
          <a:lstStyle/>
          <a:p>
            <a:r>
              <a:rPr lang="en-US" sz="2800" dirty="0"/>
              <a:t>Cross, resurrection and ascension all rolled together in John.</a:t>
            </a:r>
          </a:p>
          <a:p>
            <a:r>
              <a:rPr lang="en-US" sz="2800" dirty="0"/>
              <a:t>‘Lifting up’ – means by which people see the Father’s glory.</a:t>
            </a:r>
          </a:p>
          <a:p>
            <a:r>
              <a:rPr lang="en-US" sz="2800" dirty="0"/>
              <a:t>Jesus’ mother and Beloved Disciple at cross.</a:t>
            </a:r>
          </a:p>
          <a:p>
            <a:r>
              <a:rPr lang="en-US" sz="2800" dirty="0"/>
              <a:t>‘It is finished’</a:t>
            </a:r>
          </a:p>
        </p:txBody>
      </p:sp>
    </p:spTree>
    <p:extLst>
      <p:ext uri="{BB962C8B-B14F-4D97-AF65-F5344CB8AC3E}">
        <p14:creationId xmlns:p14="http://schemas.microsoft.com/office/powerpoint/2010/main" val="242789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2535</TotalTime>
  <Words>381</Words>
  <Application>Microsoft Macintosh PowerPoint</Application>
  <PresentationFormat>On-screen Show (4:3)</PresentationFormat>
  <Paragraphs>61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Goudy Old Style</vt:lpstr>
      <vt:lpstr>Impact</vt:lpstr>
      <vt:lpstr>Rockwell</vt:lpstr>
      <vt:lpstr>Times New Roman</vt:lpstr>
      <vt:lpstr>Wingdings</vt:lpstr>
      <vt:lpstr>Inkwell</vt:lpstr>
      <vt:lpstr> Staging the Passion on TV       </vt:lpstr>
      <vt:lpstr>PowerPoint Presentation</vt:lpstr>
      <vt:lpstr>PowerPoint Presentation</vt:lpstr>
      <vt:lpstr>PowerPoint Presentation</vt:lpstr>
      <vt:lpstr>Challenge I: Differences between the accounts</vt:lpstr>
      <vt:lpstr>Mark: Self-denial and a slave’s death</vt:lpstr>
      <vt:lpstr>Matthew: A community in dispute with the Jewish synagogue</vt:lpstr>
      <vt:lpstr>Luke: Christianity is perfectly compatible with Rome; innocence</vt:lpstr>
      <vt:lpstr>John: lifting up the Son in Glory</vt:lpstr>
      <vt:lpstr>‘The Gospel Account’</vt:lpstr>
      <vt:lpstr>‘The Gospel Account’</vt:lpstr>
      <vt:lpstr>Challenge 2: Brevity</vt:lpstr>
      <vt:lpstr>Historical Background</vt:lpstr>
      <vt:lpstr>Clothing</vt:lpstr>
      <vt:lpstr>Challenge 3: Anti-Jewishness</vt:lpstr>
      <vt:lpstr>Opportunities?</vt:lpstr>
    </vt:vector>
  </TitlesOfParts>
  <Company>University of Edinburgh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Jesus to the Gospels</dc:title>
  <dc:creator>Helen Bond</dc:creator>
  <cp:lastModifiedBy>Microsoft Office User</cp:lastModifiedBy>
  <cp:revision>200</cp:revision>
  <dcterms:created xsi:type="dcterms:W3CDTF">2015-08-23T16:17:53Z</dcterms:created>
  <dcterms:modified xsi:type="dcterms:W3CDTF">2019-10-12T07:33:43Z</dcterms:modified>
</cp:coreProperties>
</file>