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9" r:id="rId6"/>
    <p:sldId id="268" r:id="rId7"/>
    <p:sldId id="269" r:id="rId8"/>
    <p:sldId id="270" r:id="rId9"/>
    <p:sldId id="266" r:id="rId10"/>
    <p:sldId id="258" r:id="rId11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ITC Quay Sans Book" pitchFamily="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ITC Quay Sans Book" pitchFamily="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ITC Quay Sans Book" pitchFamily="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ITC Quay Sans Book" pitchFamily="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ITC Quay Sans Book" pitchFamily="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ITC Quay Sans Book" pitchFamily="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ITC Quay Sans Book" pitchFamily="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ITC Quay Sans Book" pitchFamily="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ITC Quay Sans Book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81007" autoAdjust="0"/>
  </p:normalViewPr>
  <p:slideViewPr>
    <p:cSldViewPr>
      <p:cViewPr>
        <p:scale>
          <a:sx n="64" d="100"/>
          <a:sy n="64" d="100"/>
        </p:scale>
        <p:origin x="-4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-4002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DD78BC-9F1A-40CB-87B7-4258A0ED72A5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4B198-1015-4BF6-B603-5B1EB6ED91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32840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D7C4F-2C85-4115-8E78-38FEF549B0CC}" type="datetimeFigureOut">
              <a:rPr lang="en-GB" smtClean="0"/>
              <a:t>30/11/2016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A7520-08DD-42DE-8846-AFAA69A679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350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A7520-08DD-42DE-8846-AFAA69A67957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726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francomem\AppData\Local\Microsoft\Windows\Temporary Internet Files\Content.Outlook\68E6SWK9\horizontal (3)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9227" y="2708920"/>
            <a:ext cx="5415181" cy="149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38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1013" y="274638"/>
            <a:ext cx="1855787" cy="62499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8888" y="274638"/>
            <a:ext cx="5419725" cy="62499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7759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7773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78776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8888" y="1700213"/>
            <a:ext cx="3636962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0" y="1700213"/>
            <a:ext cx="3638550" cy="48244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667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889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94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64044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84712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28528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1258888" y="274638"/>
            <a:ext cx="742791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 dirty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8888" y="1700213"/>
            <a:ext cx="7427912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17" t="2017" r="76864" b="23865"/>
          <a:stretch/>
        </p:blipFill>
        <p:spPr bwMode="auto">
          <a:xfrm>
            <a:off x="168325" y="-387424"/>
            <a:ext cx="803275" cy="221551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Myriad Pro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TC Quay Sans Medium" pitchFamily="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TC Quay Sans Medium" pitchFamily="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TC Quay Sans Medium" pitchFamily="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TC Quay Sans Medium" pitchFamily="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TC Quay Sans Medium" pitchFamily="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TC Quay Sans Medium" pitchFamily="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TC Quay Sans Medium" pitchFamily="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TC Quay Sans Medium" pitchFamily="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Myriad Pro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Myriad Pro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Myriad Pro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Myriad Pro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Myriad Pro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276872"/>
            <a:ext cx="7920880" cy="1575048"/>
          </a:xfrm>
        </p:spPr>
        <p:txBody>
          <a:bodyPr/>
          <a:lstStyle/>
          <a:p>
            <a:pPr algn="l"/>
            <a:r>
              <a:rPr lang="en-US" sz="3600" dirty="0"/>
              <a:t>RAISING MORE FOR CHRISTIAN CHARITIES</a:t>
            </a:r>
            <a:r>
              <a:rPr lang="en-US" dirty="0"/>
              <a:t/>
            </a:r>
            <a:br>
              <a:rPr lang="en-US" dirty="0"/>
            </a:b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5157192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Anne Phipps</a:t>
            </a:r>
          </a:p>
          <a:p>
            <a:r>
              <a:rPr lang="en-GB" dirty="0"/>
              <a:t>Anne.Phipps@amityworks.co.uk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37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700808"/>
            <a:ext cx="7920880" cy="4176464"/>
          </a:xfrm>
        </p:spPr>
        <p:txBody>
          <a:bodyPr/>
          <a:lstStyle/>
          <a:p>
            <a:pPr algn="l"/>
            <a:r>
              <a:rPr lang="en-US" sz="3600" dirty="0"/>
              <a:t>Knowing your supporters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1) What are the key insights?</a:t>
            </a:r>
            <a:br>
              <a:rPr lang="en-US" sz="3600" dirty="0"/>
            </a:br>
            <a:r>
              <a:rPr lang="en-US" sz="3600" dirty="0"/>
              <a:t>2) What makes them particular to your  </a:t>
            </a:r>
            <a:br>
              <a:rPr lang="en-US" sz="3600" dirty="0"/>
            </a:br>
            <a:r>
              <a:rPr lang="en-US" sz="3600" dirty="0"/>
              <a:t>     organization?</a:t>
            </a:r>
            <a:r>
              <a:rPr lang="en-US" dirty="0"/>
              <a:t/>
            </a:r>
            <a:br>
              <a:rPr lang="en-US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86142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92696"/>
            <a:ext cx="7920880" cy="6165304"/>
          </a:xfrm>
        </p:spPr>
        <p:txBody>
          <a:bodyPr/>
          <a:lstStyle/>
          <a:p>
            <a:pPr algn="l"/>
            <a:r>
              <a:rPr lang="en-US" sz="3600" dirty="0"/>
              <a:t>Knowing where there is growth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1) Key trends denominationally</a:t>
            </a:r>
            <a:br>
              <a:rPr lang="en-US" sz="3600" dirty="0"/>
            </a:br>
            <a:r>
              <a:rPr lang="en-US" sz="3600" dirty="0"/>
              <a:t>2) Growing ‘</a:t>
            </a:r>
            <a:r>
              <a:rPr lang="en-US" sz="3600" dirty="0" err="1"/>
              <a:t>churchmanships</a:t>
            </a:r>
            <a:r>
              <a:rPr lang="en-US" sz="3600" dirty="0"/>
              <a:t>’</a:t>
            </a:r>
            <a:br>
              <a:rPr lang="en-US" sz="3600" dirty="0"/>
            </a:br>
            <a:r>
              <a:rPr lang="en-US" sz="3600" dirty="0"/>
              <a:t>3) Market share</a:t>
            </a:r>
            <a:r>
              <a:rPr lang="en-US" dirty="0"/>
              <a:t/>
            </a:r>
            <a:br>
              <a:rPr lang="en-US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043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924944"/>
            <a:ext cx="7920880" cy="2952328"/>
          </a:xfrm>
        </p:spPr>
        <p:txBody>
          <a:bodyPr/>
          <a:lstStyle/>
          <a:p>
            <a:pPr algn="l"/>
            <a:r>
              <a:rPr lang="en-US" sz="3600" dirty="0"/>
              <a:t>Knowing your organization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1) Where are your ‘theological</a:t>
            </a:r>
            <a:br>
              <a:rPr lang="en-US" sz="3600" dirty="0"/>
            </a:br>
            <a:r>
              <a:rPr lang="en-US" sz="3600" dirty="0"/>
              <a:t>     boundaries’?</a:t>
            </a:r>
            <a:br>
              <a:rPr lang="en-US" sz="3600" dirty="0"/>
            </a:br>
            <a:r>
              <a:rPr lang="en-US" sz="3600" dirty="0"/>
              <a:t>2) How far can you push the brand?</a:t>
            </a:r>
            <a:br>
              <a:rPr lang="en-US" sz="3600" dirty="0"/>
            </a:br>
            <a:r>
              <a:rPr lang="en-US" sz="3600" dirty="0"/>
              <a:t>3) How far are you prepared to be</a:t>
            </a:r>
            <a:br>
              <a:rPr lang="en-US" sz="3600" dirty="0"/>
            </a:br>
            <a:r>
              <a:rPr lang="en-US" sz="3600" dirty="0"/>
              <a:t>    changed by your donors?</a:t>
            </a:r>
            <a:r>
              <a:rPr lang="en-US" dirty="0"/>
              <a:t/>
            </a:r>
            <a:br>
              <a:rPr lang="en-US" dirty="0"/>
            </a:b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8587897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700213"/>
            <a:ext cx="8003232" cy="4824412"/>
          </a:xfrm>
        </p:spPr>
        <p:txBody>
          <a:bodyPr/>
          <a:lstStyle/>
          <a:p>
            <a:pPr marL="0" indent="0">
              <a:buNone/>
            </a:pPr>
            <a:r>
              <a:rPr lang="en-GB" sz="3600" dirty="0"/>
              <a:t>Knowing the gaps</a:t>
            </a:r>
          </a:p>
          <a:p>
            <a:pPr marL="0" indent="0">
              <a:buNone/>
            </a:pPr>
            <a:endParaRPr lang="en-GB" sz="3600" dirty="0"/>
          </a:p>
          <a:p>
            <a:r>
              <a:rPr lang="en-GB" sz="3600" dirty="0"/>
              <a:t>Individual recruitment</a:t>
            </a:r>
          </a:p>
          <a:p>
            <a:r>
              <a:rPr lang="en-GB" sz="3600" dirty="0"/>
              <a:t>Individual retention</a:t>
            </a:r>
          </a:p>
          <a:p>
            <a:r>
              <a:rPr lang="en-GB" sz="3600" dirty="0"/>
              <a:t>Community programme</a:t>
            </a:r>
            <a:endParaRPr lang="en-US" sz="3600" dirty="0"/>
          </a:p>
          <a:p>
            <a:r>
              <a:rPr lang="en-GB" sz="3600" dirty="0"/>
              <a:t>High level donations</a:t>
            </a:r>
          </a:p>
          <a:p>
            <a:r>
              <a:rPr lang="en-GB" sz="3600" dirty="0"/>
              <a:t>Trusts and foundations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889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365625"/>
            <a:ext cx="6400800" cy="12731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FontTx/>
              <a:buNone/>
            </a:pPr>
            <a:r>
              <a:rPr lang="en-GB" altLang="en-US" sz="1800" dirty="0"/>
              <a:t>01793 418100</a:t>
            </a:r>
          </a:p>
          <a:p>
            <a:pPr marL="0" indent="0" algn="ctr">
              <a:buFontTx/>
              <a:buNone/>
            </a:pPr>
            <a:r>
              <a:rPr lang="en-GB" altLang="en-US" sz="1800" dirty="0"/>
              <a:t>biblesociety.org.uk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051720" y="5638800"/>
            <a:ext cx="70922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Anne Phipps,  anne.Phipps@amityworks.co.uk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libri PowerPoint Template">
  <a:themeElements>
    <a:clrScheme name="Bible Society Colour Palette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AECE"/>
      </a:accent1>
      <a:accent2>
        <a:srgbClr val="85C559"/>
      </a:accent2>
      <a:accent3>
        <a:srgbClr val="9064AA"/>
      </a:accent3>
      <a:accent4>
        <a:srgbClr val="EE2C3C"/>
      </a:accent4>
      <a:accent5>
        <a:srgbClr val="FFD400"/>
      </a:accent5>
      <a:accent6>
        <a:srgbClr val="5CC8DE"/>
      </a:accent6>
      <a:hlink>
        <a:srgbClr val="009999"/>
      </a:hlink>
      <a:folHlink>
        <a:srgbClr val="99CC00"/>
      </a:folHlink>
    </a:clrScheme>
    <a:fontScheme name="template-mar10">
      <a:majorFont>
        <a:latin typeface="ITC Quay Sans Medium"/>
        <a:ea typeface=""/>
        <a:cs typeface=""/>
      </a:majorFont>
      <a:minorFont>
        <a:latin typeface="ITC Quay Sans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-mar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mar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mar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mar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mar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-mar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mar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mar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mar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mar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mar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-mar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782855D78E4C4AA70508C8F1663440" ma:contentTypeVersion="0" ma:contentTypeDescription="Create a new document." ma:contentTypeScope="" ma:versionID="84eeb040ce75ebb0bcc1b6d5f0c4ef97">
  <xsd:schema xmlns:xsd="http://www.w3.org/2001/XMLSchema" xmlns:xs="http://www.w3.org/2001/XMLSchema" xmlns:p="http://schemas.microsoft.com/office/2006/metadata/properties" xmlns:ns2="c934ad10-f935-425d-95f9-09ba45e9ea13" targetNamespace="http://schemas.microsoft.com/office/2006/metadata/properties" ma:root="true" ma:fieldsID="47769949b2ad73ac15b56365442d46b7" ns2:_="">
    <xsd:import namespace="c934ad10-f935-425d-95f9-09ba45e9ea1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4ad10-f935-425d-95f9-09ba45e9ea13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934ad10-f935-425d-95f9-09ba45e9ea13">FHCNPPS3AZX5-1885753052-3</_dlc_DocId>
    <_dlc_DocIdUrl xmlns="c934ad10-f935-425d-95f9-09ba45e9ea13">
      <Url>https://intranet.bibsoc.com/ourbrand/_layouts/15/DocIdRedir.aspx?ID=FHCNPPS3AZX5-1885753052-3</Url>
      <Description>FHCNPPS3AZX5-1885753052-3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B2B423C-77C6-481B-BA6A-B25E116456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34ad10-f935-425d-95f9-09ba45e9ea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9BD85D2-79F7-488E-BCDA-9736D0D42D4E}">
  <ds:schemaRefs>
    <ds:schemaRef ds:uri="c934ad10-f935-425d-95f9-09ba45e9ea13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3322013-B4B2-408F-B227-5C2A70D06915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796CFF27-7ADB-4DF7-A6B6-65121809968F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Calibri PowerPoint Template</Template>
  <TotalTime>799</TotalTime>
  <Words>42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Calibri PowerPoint Template</vt:lpstr>
      <vt:lpstr>RAISING MORE FOR CHRISTIAN CHARITIES </vt:lpstr>
      <vt:lpstr>Knowing your supporters  1) What are the key insights? 2) What makes them particular to your        organization? </vt:lpstr>
      <vt:lpstr>Knowing where there is growth  1) Key trends denominationally 2) Growing ‘churchmanships’ 3) Market share </vt:lpstr>
      <vt:lpstr>Knowing your organization  1) Where are your ‘theological      boundaries’? 2) How far can you push the brand? 3) How far are you prepared to be     changed by your donors?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Francome</dc:creator>
  <cp:lastModifiedBy>Linzy</cp:lastModifiedBy>
  <cp:revision>14</cp:revision>
  <dcterms:created xsi:type="dcterms:W3CDTF">2016-02-04T10:24:11Z</dcterms:created>
  <dcterms:modified xsi:type="dcterms:W3CDTF">2016-11-30T13:43:23Z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0x01010065782855D78E4C4AA70508C8F1663440</vt:lpwstr>
  </property>
  <property fmtid="{D5CDD505-2E9C-101B-9397-08002B2CF9AE}" pid="3" name="_dlc_DocIdItemGuid">
    <vt:lpwstr>c2d96d77-ca58-4875-abb0-fb6c723f5b4b</vt:lpwstr>
  </property>
</Properties>
</file>